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294" r:id="rId6"/>
    <p:sldId id="291" r:id="rId7"/>
    <p:sldId id="295" r:id="rId8"/>
    <p:sldId id="303" r:id="rId9"/>
    <p:sldId id="296" r:id="rId10"/>
    <p:sldId id="297" r:id="rId11"/>
    <p:sldId id="304" r:id="rId12"/>
    <p:sldId id="298" r:id="rId13"/>
    <p:sldId id="299" r:id="rId14"/>
    <p:sldId id="300" r:id="rId15"/>
    <p:sldId id="305" r:id="rId16"/>
    <p:sldId id="301" r:id="rId17"/>
    <p:sldId id="302" r:id="rId18"/>
    <p:sldId id="29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39" autoAdjust="0"/>
  </p:normalViewPr>
  <p:slideViewPr>
    <p:cSldViewPr snapToGrid="0">
      <p:cViewPr varScale="1">
        <p:scale>
          <a:sx n="104" d="100"/>
          <a:sy n="104" d="100"/>
        </p:scale>
        <p:origin x="20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 non bariatric procedures (&gt;500)</a:t>
            </a:r>
          </a:p>
        </c:rich>
      </c:tx>
      <c:layout>
        <c:manualLayout>
          <c:xMode val="edge"/>
          <c:yMode val="edge"/>
          <c:x val="0.33080308030803079"/>
          <c:y val="2.490677935077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Non bariatric surgery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CE-4639-8D9F-6F198BB3A4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3CE-4639-8D9F-6F198BB3A4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3CE-4639-8D9F-6F198BB3A4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3CE-4639-8D9F-6F198BB3A4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3CE-4639-8D9F-6F198BB3A4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3CE-4639-8D9F-6F198BB3A4F6}"/>
                </c:ext>
              </c:extLst>
            </c:dLbl>
            <c:dLbl>
              <c:idx val="1"/>
              <c:layout>
                <c:manualLayout>
                  <c:x val="4.3749999999999845E-2"/>
                  <c:y val="-4.24423819600493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CE-4639-8D9F-6F198BB3A4F6}"/>
                </c:ext>
              </c:extLst>
            </c:dLbl>
            <c:dLbl>
              <c:idx val="2"/>
              <c:layout>
                <c:manualLayout>
                  <c:x val="4.7916666666666517E-2"/>
                  <c:y val="-8.48847639200976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CE-4639-8D9F-6F198BB3A4F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3CE-4639-8D9F-6F198BB3A4F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3CE-4639-8D9F-6F198BB3A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Emergency surgery</c:v>
                </c:pt>
                <c:pt idx="1">
                  <c:v>Colorectal surgery</c:v>
                </c:pt>
                <c:pt idx="2">
                  <c:v>Upper GI surgery</c:v>
                </c:pt>
                <c:pt idx="3">
                  <c:v>Abdominal wall surgery</c:v>
                </c:pt>
                <c:pt idx="4">
                  <c:v>Cholecistectomy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350</c:v>
                </c:pt>
                <c:pt idx="1">
                  <c:v>100</c:v>
                </c:pt>
                <c:pt idx="2">
                  <c:v>35</c:v>
                </c:pt>
                <c:pt idx="3">
                  <c:v>420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CE-4639-8D9F-6F198BB3A4F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B3CE-4639-8D9F-6F198BB3A4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B3CE-4639-8D9F-6F198BB3A4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B3CE-4639-8D9F-6F198BB3A4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B3CE-4639-8D9F-6F198BB3A4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B3CE-4639-8D9F-6F198BB3A4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B3CE-4639-8D9F-6F198BB3A4F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B3CE-4639-8D9F-6F198BB3A4F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B3CE-4639-8D9F-6F198BB3A4F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B3CE-4639-8D9F-6F198BB3A4F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B3CE-4639-8D9F-6F198BB3A4F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Emergency surgery</c:v>
                </c:pt>
                <c:pt idx="1">
                  <c:v>Colorectal surgery</c:v>
                </c:pt>
                <c:pt idx="2">
                  <c:v>Upper GI surgery</c:v>
                </c:pt>
                <c:pt idx="3">
                  <c:v>Abdominal wall surgery</c:v>
                </c:pt>
                <c:pt idx="4">
                  <c:v>Cholecistectomy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991</c:v>
                </c:pt>
                <c:pt idx="1">
                  <c:v>991</c:v>
                </c:pt>
                <c:pt idx="2">
                  <c:v>991</c:v>
                </c:pt>
                <c:pt idx="3">
                  <c:v>991</c:v>
                </c:pt>
                <c:pt idx="4">
                  <c:v>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3CE-4639-8D9F-6F198BB3A4F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bariatric procedures (242)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Bariatric Procedures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69-45B2-AA8F-3E0D79D858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69-45B2-AA8F-3E0D79D858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69-45B2-AA8F-3E0D79D858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69-45B2-AA8F-3E0D79D858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269-45B2-AA8F-3E0D79D858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269-45B2-AA8F-3E0D79D8585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269-45B2-AA8F-3E0D79D8585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269-45B2-AA8F-3E0D79D858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OAGB</c:v>
                </c:pt>
                <c:pt idx="1">
                  <c:v>RYGB</c:v>
                </c:pt>
                <c:pt idx="2">
                  <c:v>Sleeve Gastrectomy</c:v>
                </c:pt>
                <c:pt idx="3">
                  <c:v>LAGB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181</c:v>
                </c:pt>
                <c:pt idx="1">
                  <c:v>12</c:v>
                </c:pt>
                <c:pt idx="2">
                  <c:v>75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69-45B2-AA8F-3E0D79D8585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269-45B2-AA8F-3E0D79D858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2269-45B2-AA8F-3E0D79D858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2269-45B2-AA8F-3E0D79D858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2269-45B2-AA8F-3E0D79D858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2269-45B2-AA8F-3E0D79D858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2269-45B2-AA8F-3E0D79D8585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2269-45B2-AA8F-3E0D79D8585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2269-45B2-AA8F-3E0D79D858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OAGB</c:v>
                </c:pt>
                <c:pt idx="1">
                  <c:v>RYGB</c:v>
                </c:pt>
                <c:pt idx="2">
                  <c:v>Sleeve Gastrectomy</c:v>
                </c:pt>
                <c:pt idx="3">
                  <c:v>LAGB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313</c:v>
                </c:pt>
                <c:pt idx="1">
                  <c:v>313</c:v>
                </c:pt>
                <c:pt idx="2">
                  <c:v>313</c:v>
                </c:pt>
                <c:pt idx="3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269-45B2-AA8F-3E0D79D8585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URGENZE «BARIATRICHE» 55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URGENZE BARIATRICHE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PERF. ULCERA ANASTOMOTICA</c:v>
                </c:pt>
                <c:pt idx="1">
                  <c:v>ERNIA INTERNA</c:v>
                </c:pt>
                <c:pt idx="2">
                  <c:v>OCCLUSIONE DA BRIGLIA</c:v>
                </c:pt>
                <c:pt idx="3">
                  <c:v>LEAK SU SLEEVE</c:v>
                </c:pt>
                <c:pt idx="4">
                  <c:v>LEAK PIEDE D'ANSA </c:v>
                </c:pt>
                <c:pt idx="5">
                  <c:v>EMOPERITONEO</c:v>
                </c:pt>
                <c:pt idx="6">
                  <c:v>SLIPPAGE BDG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12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E-4097-B4E2-33973527931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8668512"/>
        <c:axId val="1298668992"/>
      </c:barChart>
      <c:valAx>
        <c:axId val="129866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8668512"/>
        <c:crosses val="autoZero"/>
        <c:crossBetween val="between"/>
      </c:valAx>
      <c:catAx>
        <c:axId val="129866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8668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127000">
        <a:schemeClr val="bg2"/>
      </a:glo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19/04/25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19/04/25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Fistola pancreatica e gastrocolica dopo chirurgia bariatrica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sz="2800" b="1" dirty="0">
                <a:solidFill>
                  <a:srgbClr val="00ACB6"/>
                </a:solidFill>
              </a:rPr>
              <a:t>Giovanni </a:t>
            </a:r>
            <a:r>
              <a:rPr lang="it-IT" sz="2800" b="1" dirty="0" err="1">
                <a:solidFill>
                  <a:srgbClr val="00ACB6"/>
                </a:solidFill>
              </a:rPr>
              <a:t>merola</a:t>
            </a:r>
            <a:endParaRPr lang="it-IT" sz="2800" b="1" dirty="0">
              <a:solidFill>
                <a:srgbClr val="00ACB6"/>
              </a:solidFill>
            </a:endParaRPr>
          </a:p>
          <a:p>
            <a:r>
              <a:rPr lang="it-IT" sz="2800" b="1" dirty="0">
                <a:solidFill>
                  <a:srgbClr val="00ACB6"/>
                </a:solidFill>
              </a:rPr>
              <a:t>Asl napoli2 nord- Ospedale san </a:t>
            </a:r>
            <a:r>
              <a:rPr lang="it-IT" sz="2800" b="1" dirty="0" err="1">
                <a:solidFill>
                  <a:srgbClr val="00ACB6"/>
                </a:solidFill>
              </a:rPr>
              <a:t>giovanni</a:t>
            </a:r>
            <a:r>
              <a:rPr lang="it-IT" sz="2800" b="1" dirty="0">
                <a:solidFill>
                  <a:srgbClr val="00ACB6"/>
                </a:solidFill>
              </a:rPr>
              <a:t> di dio - </a:t>
            </a:r>
            <a:r>
              <a:rPr lang="it-IT" sz="2800" b="1" dirty="0" err="1">
                <a:solidFill>
                  <a:srgbClr val="00ACB6"/>
                </a:solidFill>
              </a:rPr>
              <a:t>frattamaggiore</a:t>
            </a:r>
            <a:r>
              <a:rPr lang="it-IT" sz="2800" b="1" dirty="0">
                <a:solidFill>
                  <a:srgbClr val="00ACB6"/>
                </a:solidFill>
              </a:rPr>
              <a:t> (</a:t>
            </a:r>
            <a:r>
              <a:rPr lang="it-IT" sz="2800" b="1" dirty="0" err="1">
                <a:solidFill>
                  <a:srgbClr val="00ACB6"/>
                </a:solidFill>
              </a:rPr>
              <a:t>na</a:t>
            </a:r>
            <a:r>
              <a:rPr lang="it-IT" sz="2800" b="1" dirty="0">
                <a:solidFill>
                  <a:srgbClr val="00ACB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60BACBA3-9E5B-B879-B43F-AB79F62643EF}"/>
              </a:ext>
            </a:extLst>
          </p:cNvPr>
          <p:cNvSpPr txBox="1">
            <a:spLocks/>
          </p:cNvSpPr>
          <p:nvPr/>
        </p:nvSpPr>
        <p:spPr>
          <a:xfrm>
            <a:off x="3428198" y="372453"/>
            <a:ext cx="5335604" cy="5514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/>
              <a:t>TRATTAMENTO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2E461B-BCF3-D149-CBC4-EC1C34F435BE}"/>
              </a:ext>
            </a:extLst>
          </p:cNvPr>
          <p:cNvSpPr txBox="1"/>
          <p:nvPr/>
        </p:nvSpPr>
        <p:spPr>
          <a:xfrm>
            <a:off x="4021931" y="1009650"/>
            <a:ext cx="41481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CONDIZIONI CLINICHE DEL PAZIENTE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4547DBE-F07C-9CF6-7059-69FBEFB7CAE9}"/>
              </a:ext>
            </a:extLst>
          </p:cNvPr>
          <p:cNvCxnSpPr>
            <a:stCxn id="3" idx="2"/>
          </p:cNvCxnSpPr>
          <p:nvPr/>
        </p:nvCxnSpPr>
        <p:spPr>
          <a:xfrm flipH="1">
            <a:off x="3219450" y="1348204"/>
            <a:ext cx="2876550" cy="566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F1E016-18D1-26ED-1B60-5F98C8D34E1D}"/>
              </a:ext>
            </a:extLst>
          </p:cNvPr>
          <p:cNvSpPr txBox="1"/>
          <p:nvPr/>
        </p:nvSpPr>
        <p:spPr>
          <a:xfrm>
            <a:off x="2268140" y="2000250"/>
            <a:ext cx="19026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 SETTICO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0F4174C1-07B9-8D9E-2381-F6CB3C88B286}"/>
              </a:ext>
            </a:extLst>
          </p:cNvPr>
          <p:cNvCxnSpPr>
            <a:cxnSpLocks/>
          </p:cNvCxnSpPr>
          <p:nvPr/>
        </p:nvCxnSpPr>
        <p:spPr>
          <a:xfrm>
            <a:off x="6076950" y="1348204"/>
            <a:ext cx="0" cy="499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5D6F4D-2D36-6AC5-5EF0-01823926FFA0}"/>
              </a:ext>
            </a:extLst>
          </p:cNvPr>
          <p:cNvSpPr txBox="1"/>
          <p:nvPr/>
        </p:nvSpPr>
        <p:spPr>
          <a:xfrm>
            <a:off x="5125640" y="2000250"/>
            <a:ext cx="200858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GRAVE MALNUTRIZIONE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B22EBC2-D71B-4666-5C12-A0604DC7AEFA}"/>
              </a:ext>
            </a:extLst>
          </p:cNvPr>
          <p:cNvCxnSpPr>
            <a:cxnSpLocks/>
          </p:cNvCxnSpPr>
          <p:nvPr/>
        </p:nvCxnSpPr>
        <p:spPr>
          <a:xfrm>
            <a:off x="6067425" y="1348204"/>
            <a:ext cx="2819400" cy="566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037BA58-1D61-F0ED-D1B2-78DF8AB5FF75}"/>
              </a:ext>
            </a:extLst>
          </p:cNvPr>
          <p:cNvSpPr txBox="1"/>
          <p:nvPr/>
        </p:nvSpPr>
        <p:spPr>
          <a:xfrm>
            <a:off x="7935515" y="2000250"/>
            <a:ext cx="19026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456560C-AC9E-58A8-7886-601E0250048C}"/>
              </a:ext>
            </a:extLst>
          </p:cNvPr>
          <p:cNvCxnSpPr>
            <a:cxnSpLocks/>
          </p:cNvCxnSpPr>
          <p:nvPr/>
        </p:nvCxnSpPr>
        <p:spPr>
          <a:xfrm>
            <a:off x="3219449" y="2430868"/>
            <a:ext cx="0" cy="499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CB158B-C291-3484-22BB-50C1DAE485FA}"/>
              </a:ext>
            </a:extLst>
          </p:cNvPr>
          <p:cNvSpPr txBox="1"/>
          <p:nvPr/>
        </p:nvSpPr>
        <p:spPr>
          <a:xfrm>
            <a:off x="1953218" y="3022578"/>
            <a:ext cx="253246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Intervento chirurgico urgente (VLS o laparotomico) esclusione del tramite fistoloso drenaggio e sutura delle enterotomie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D91B4C1-F152-2857-D236-343C6E19F79C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4485679" y="3728321"/>
            <a:ext cx="639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A9D3937-80FA-897A-52C3-3670E775D13E}"/>
              </a:ext>
            </a:extLst>
          </p:cNvPr>
          <p:cNvSpPr txBox="1"/>
          <p:nvPr/>
        </p:nvSpPr>
        <p:spPr>
          <a:xfrm>
            <a:off x="5125639" y="3143545"/>
            <a:ext cx="200858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STABILIZZAZIONE</a:t>
            </a:r>
          </a:p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MIGLIORAMENTO DELLO STATO GENERALE E NUTRITIVO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0FF2FD5B-CE13-1394-56C9-41C98C609408}"/>
              </a:ext>
            </a:extLst>
          </p:cNvPr>
          <p:cNvCxnSpPr>
            <a:cxnSpLocks/>
          </p:cNvCxnSpPr>
          <p:nvPr/>
        </p:nvCxnSpPr>
        <p:spPr>
          <a:xfrm>
            <a:off x="6086475" y="2585025"/>
            <a:ext cx="0" cy="499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68C3619-8A27-17E1-70DA-6D1DEB1D3FBA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8886824" y="2360175"/>
            <a:ext cx="1" cy="985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9FAD2E3-8813-9C29-8110-6F502076B3C6}"/>
              </a:ext>
            </a:extLst>
          </p:cNvPr>
          <p:cNvSpPr txBox="1"/>
          <p:nvPr/>
        </p:nvSpPr>
        <p:spPr>
          <a:xfrm>
            <a:off x="7935516" y="3345744"/>
            <a:ext cx="1902618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VALUTAZIONE ENDOSCOPICA (se fistola cronica poco efficace) +/- RADIOLOGIA INTERVENTISTICA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3132E80-1D7F-DEC7-BD26-C5CEAA4CD010}"/>
              </a:ext>
            </a:extLst>
          </p:cNvPr>
          <p:cNvCxnSpPr>
            <a:cxnSpLocks/>
          </p:cNvCxnSpPr>
          <p:nvPr/>
        </p:nvCxnSpPr>
        <p:spPr>
          <a:xfrm>
            <a:off x="7333060" y="3717361"/>
            <a:ext cx="6024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C86F1ADB-1E17-BAAB-F5A4-5FEF6F933D58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8878488" y="4207518"/>
            <a:ext cx="8337" cy="70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04065AA-A914-6E74-5647-1A2FF709D5B1}"/>
              </a:ext>
            </a:extLst>
          </p:cNvPr>
          <p:cNvSpPr txBox="1"/>
          <p:nvPr/>
        </p:nvSpPr>
        <p:spPr>
          <a:xfrm>
            <a:off x="5125639" y="5003507"/>
            <a:ext cx="628649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INTERVENTO CHIRURGICO PER ESCLUDERE DEFINITVAMENTE IL TRAMITE FISTOLOSO ED EVENTUALE CONVERSIONE DELLA PROCEDURA BARIATRICA IN RYGB O ESOFAGO DIGIUNO ANASTOMOSI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1A38B8F6-F77F-69BE-2711-88DE0619AAAB}"/>
              </a:ext>
            </a:extLst>
          </p:cNvPr>
          <p:cNvCxnSpPr>
            <a:cxnSpLocks/>
          </p:cNvCxnSpPr>
          <p:nvPr/>
        </p:nvCxnSpPr>
        <p:spPr>
          <a:xfrm>
            <a:off x="6067425" y="4338814"/>
            <a:ext cx="0" cy="664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11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EF453CB5-E4A5-4083-6429-F888F98ABAB8}"/>
              </a:ext>
            </a:extLst>
          </p:cNvPr>
          <p:cNvSpPr txBox="1">
            <a:spLocks/>
          </p:cNvSpPr>
          <p:nvPr/>
        </p:nvSpPr>
        <p:spPr>
          <a:xfrm>
            <a:off x="3428198" y="372453"/>
            <a:ext cx="5335604" cy="5514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/>
              <a:t>FISTOLA PANCREATICA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F26EEA5-C1FE-2A5F-730F-03BD41A80EDA}"/>
              </a:ext>
            </a:extLst>
          </p:cNvPr>
          <p:cNvSpPr txBox="1">
            <a:spLocks/>
          </p:cNvSpPr>
          <p:nvPr/>
        </p:nvSpPr>
        <p:spPr>
          <a:xfrm>
            <a:off x="3428198" y="2400300"/>
            <a:ext cx="5335604" cy="55147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00B050"/>
                </a:solidFill>
              </a:rPr>
              <a:t>ETIOPATOGENESI E FATTORI DI RISCHIO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35995101-8C01-C127-912B-5A879B6726BD}"/>
              </a:ext>
            </a:extLst>
          </p:cNvPr>
          <p:cNvSpPr txBox="1">
            <a:spLocks/>
          </p:cNvSpPr>
          <p:nvPr/>
        </p:nvSpPr>
        <p:spPr>
          <a:xfrm>
            <a:off x="3428198" y="923925"/>
            <a:ext cx="5335604" cy="5514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00B050"/>
                </a:solidFill>
              </a:rPr>
              <a:t>RISULTATI DELLA LETTERATURA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E60974-D90F-C8E0-6EDE-E3B36B0732A1}"/>
              </a:ext>
            </a:extLst>
          </p:cNvPr>
          <p:cNvSpPr txBox="1"/>
          <p:nvPr/>
        </p:nvSpPr>
        <p:spPr>
          <a:xfrm>
            <a:off x="381000" y="1353073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RCT – 0 METANALISI – 0 STUDIO RETROSPETTIVO</a:t>
            </a:r>
          </a:p>
          <a:p>
            <a:pPr algn="ctr"/>
            <a:endParaRPr lang="it-IT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CASE REPORT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BFAEEC-49E3-5EE9-6876-4585920F1F08}"/>
              </a:ext>
            </a:extLst>
          </p:cNvPr>
          <p:cNvSpPr txBox="1"/>
          <p:nvPr/>
        </p:nvSpPr>
        <p:spPr>
          <a:xfrm>
            <a:off x="381000" y="2951772"/>
            <a:ext cx="485775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TIPOLOGIA DI INTERVENTO CHIRURGICO: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SLEEVE GASTECTOMY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ROUX EN Y GASTRIC BYPASS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OAGB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336895-36FC-54C7-FCB7-913B00A05B2F}"/>
              </a:ext>
            </a:extLst>
          </p:cNvPr>
          <p:cNvSpPr txBox="1"/>
          <p:nvPr/>
        </p:nvSpPr>
        <p:spPr>
          <a:xfrm>
            <a:off x="6953252" y="2951772"/>
            <a:ext cx="485775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MECCANISMO PATOGENETICO: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LESIONE TERMICA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 DEL PANCREAS CON STRUMENTARIO CHIRURGICO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ANOMALIE ANATOMICHE</a:t>
            </a: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665368F9-197D-8E1D-9EBE-518C0BC422D5}"/>
              </a:ext>
            </a:extLst>
          </p:cNvPr>
          <p:cNvSpPr txBox="1">
            <a:spLocks/>
          </p:cNvSpPr>
          <p:nvPr/>
        </p:nvSpPr>
        <p:spPr>
          <a:xfrm>
            <a:off x="3428198" y="4686300"/>
            <a:ext cx="5335604" cy="35661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00B050"/>
                </a:solidFill>
              </a:rPr>
              <a:t>TEMPISTICHE DALL’INTERVENTO CHIRURGICO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55BAE1-53C6-9DAE-AED3-84C895EC750B}"/>
              </a:ext>
            </a:extLst>
          </p:cNvPr>
          <p:cNvSpPr txBox="1"/>
          <p:nvPr/>
        </p:nvSpPr>
        <p:spPr>
          <a:xfrm>
            <a:off x="3857625" y="5042913"/>
            <a:ext cx="48577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Precoce</a:t>
            </a:r>
          </a:p>
        </p:txBody>
      </p:sp>
    </p:spTree>
    <p:extLst>
      <p:ext uri="{BB962C8B-B14F-4D97-AF65-F5344CB8AC3E}">
        <p14:creationId xmlns:p14="http://schemas.microsoft.com/office/powerpoint/2010/main" val="258264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600201"/>
            <a:ext cx="12014200" cy="12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6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49956378-DF0E-FEB7-7584-A60357C03D1D}"/>
              </a:ext>
            </a:extLst>
          </p:cNvPr>
          <p:cNvSpPr txBox="1">
            <a:spLocks/>
          </p:cNvSpPr>
          <p:nvPr/>
        </p:nvSpPr>
        <p:spPr>
          <a:xfrm>
            <a:off x="3428198" y="372453"/>
            <a:ext cx="5335604" cy="5514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/>
              <a:t>FISTOLA PANCREATICA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C6B6FDF-2999-3244-DF0C-D5114DCA33D2}"/>
              </a:ext>
            </a:extLst>
          </p:cNvPr>
          <p:cNvSpPr txBox="1">
            <a:spLocks/>
          </p:cNvSpPr>
          <p:nvPr/>
        </p:nvSpPr>
        <p:spPr>
          <a:xfrm>
            <a:off x="3428198" y="923925"/>
            <a:ext cx="5335604" cy="55147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00B050"/>
                </a:solidFill>
              </a:rPr>
              <a:t>PRESENTAZIONE CLINICA e DIAGNOSTICA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35570A-FB68-3B08-A0B8-4C7CCD9F57DB}"/>
              </a:ext>
            </a:extLst>
          </p:cNvPr>
          <p:cNvSpPr txBox="1"/>
          <p:nvPr/>
        </p:nvSpPr>
        <p:spPr>
          <a:xfrm>
            <a:off x="3186112" y="1483944"/>
            <a:ext cx="581977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Comune indipendentemente dalla procedura chirurgica eseguita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BEA5DF-9D50-BEE3-16FC-B4857DE9A9A6}"/>
              </a:ext>
            </a:extLst>
          </p:cNvPr>
          <p:cNvSpPr txBox="1"/>
          <p:nvPr/>
        </p:nvSpPr>
        <p:spPr>
          <a:xfrm>
            <a:off x="1785135" y="2105561"/>
            <a:ext cx="328612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 addominale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Febbre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 settico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6D1C0D-A034-BC91-3CC7-385760077735}"/>
              </a:ext>
            </a:extLst>
          </p:cNvPr>
          <p:cNvSpPr txBox="1"/>
          <p:nvPr/>
        </p:nvSpPr>
        <p:spPr>
          <a:xfrm>
            <a:off x="7716035" y="2105560"/>
            <a:ext cx="328612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presente drenaggio – amilasi su drenaggio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 con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leak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anastomotico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addome</a:t>
            </a:r>
          </a:p>
        </p:txBody>
      </p:sp>
    </p:spTree>
    <p:extLst>
      <p:ext uri="{BB962C8B-B14F-4D97-AF65-F5344CB8AC3E}">
        <p14:creationId xmlns:p14="http://schemas.microsoft.com/office/powerpoint/2010/main" val="71465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60BACBA3-9E5B-B879-B43F-AB79F62643EF}"/>
              </a:ext>
            </a:extLst>
          </p:cNvPr>
          <p:cNvSpPr txBox="1">
            <a:spLocks/>
          </p:cNvSpPr>
          <p:nvPr/>
        </p:nvSpPr>
        <p:spPr>
          <a:xfrm>
            <a:off x="3428198" y="372453"/>
            <a:ext cx="5335604" cy="5514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/>
              <a:t>TRATTAMENTO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2E461B-BCF3-D149-CBC4-EC1C34F435BE}"/>
              </a:ext>
            </a:extLst>
          </p:cNvPr>
          <p:cNvSpPr txBox="1"/>
          <p:nvPr/>
        </p:nvSpPr>
        <p:spPr>
          <a:xfrm>
            <a:off x="4021931" y="1009650"/>
            <a:ext cx="41481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CONDIZIONI CLINICHE DEL PAZIENTE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4547DBE-F07C-9CF6-7059-69FBEFB7CAE9}"/>
              </a:ext>
            </a:extLst>
          </p:cNvPr>
          <p:cNvCxnSpPr>
            <a:stCxn id="3" idx="2"/>
          </p:cNvCxnSpPr>
          <p:nvPr/>
        </p:nvCxnSpPr>
        <p:spPr>
          <a:xfrm flipH="1">
            <a:off x="3219450" y="1348204"/>
            <a:ext cx="2876550" cy="566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F1E016-18D1-26ED-1B60-5F98C8D34E1D}"/>
              </a:ext>
            </a:extLst>
          </p:cNvPr>
          <p:cNvSpPr txBox="1"/>
          <p:nvPr/>
        </p:nvSpPr>
        <p:spPr>
          <a:xfrm>
            <a:off x="2268140" y="2000250"/>
            <a:ext cx="19026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 SETTICO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B22EBC2-D71B-4666-5C12-A0604DC7AEFA}"/>
              </a:ext>
            </a:extLst>
          </p:cNvPr>
          <p:cNvCxnSpPr>
            <a:cxnSpLocks/>
          </p:cNvCxnSpPr>
          <p:nvPr/>
        </p:nvCxnSpPr>
        <p:spPr>
          <a:xfrm>
            <a:off x="6067425" y="1348204"/>
            <a:ext cx="2819400" cy="566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037BA58-1D61-F0ED-D1B2-78DF8AB5FF75}"/>
              </a:ext>
            </a:extLst>
          </p:cNvPr>
          <p:cNvSpPr txBox="1"/>
          <p:nvPr/>
        </p:nvSpPr>
        <p:spPr>
          <a:xfrm>
            <a:off x="7935515" y="2000250"/>
            <a:ext cx="19026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456560C-AC9E-58A8-7886-601E0250048C}"/>
              </a:ext>
            </a:extLst>
          </p:cNvPr>
          <p:cNvCxnSpPr>
            <a:cxnSpLocks/>
          </p:cNvCxnSpPr>
          <p:nvPr/>
        </p:nvCxnSpPr>
        <p:spPr>
          <a:xfrm>
            <a:off x="3219449" y="2430868"/>
            <a:ext cx="0" cy="499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CB158B-C291-3484-22BB-50C1DAE485FA}"/>
              </a:ext>
            </a:extLst>
          </p:cNvPr>
          <p:cNvSpPr txBox="1"/>
          <p:nvPr/>
        </p:nvSpPr>
        <p:spPr>
          <a:xfrm>
            <a:off x="1953218" y="3022578"/>
            <a:ext cx="253246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Intervento chirurgico urgente (VLS o laparotomico) toilette e drenaggio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D91B4C1-F152-2857-D236-343C6E19F79C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4485679" y="3728321"/>
            <a:ext cx="639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A9D3937-80FA-897A-52C3-3670E775D13E}"/>
              </a:ext>
            </a:extLst>
          </p:cNvPr>
          <p:cNvSpPr txBox="1"/>
          <p:nvPr/>
        </p:nvSpPr>
        <p:spPr>
          <a:xfrm>
            <a:off x="5125639" y="3143545"/>
            <a:ext cx="200858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STABILIZZAZIONE</a:t>
            </a:r>
          </a:p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MIGLIORAMENTO DELLO STATO GENERALE E NUTRITIVO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68C3619-8A27-17E1-70DA-6D1DEB1D3FBA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8886824" y="2360175"/>
            <a:ext cx="52984" cy="985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9FAD2E3-8813-9C29-8110-6F502076B3C6}"/>
              </a:ext>
            </a:extLst>
          </p:cNvPr>
          <p:cNvSpPr txBox="1"/>
          <p:nvPr/>
        </p:nvSpPr>
        <p:spPr>
          <a:xfrm>
            <a:off x="7935516" y="3345744"/>
            <a:ext cx="200858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Radiologia interventistica se non presente già il drenaggio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TERAPIA CON OCTREOTIDE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ERCP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3132E80-1D7F-DEC7-BD26-C5CEAA4CD010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7134224" y="3717361"/>
            <a:ext cx="801291" cy="1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8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3F33-4574-B5F7-C62E-72A4F9AAB7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42880"/>
          </a:xfrm>
          <a:prstGeom prst="rect">
            <a:avLst/>
          </a:prstGeom>
          <a:solidFill>
            <a:srgbClr val="2AAFE5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400" b="1" dirty="0">
                <a:solidFill>
                  <a:srgbClr val="0F37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CONFLITTO DI INTERESSI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E4F885-24C5-A5CA-67E4-1015380221D5}"/>
              </a:ext>
            </a:extLst>
          </p:cNvPr>
          <p:cNvSpPr txBox="1"/>
          <p:nvPr/>
        </p:nvSpPr>
        <p:spPr>
          <a:xfrm>
            <a:off x="190500" y="817040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x ] nessun conflitto di interessi da riportare</a:t>
            </a:r>
          </a:p>
          <a:p>
            <a:endParaRPr lang="it-IT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] ho i seguenti conflitti di interessi:__________________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6918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9578527-1C9C-851C-94F9-1610CF37D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569195"/>
              </p:ext>
            </p:extLst>
          </p:nvPr>
        </p:nvGraphicFramePr>
        <p:xfrm>
          <a:off x="6419851" y="1046375"/>
          <a:ext cx="5772150" cy="458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A546CA6-C4B4-699C-17FC-683AF02C9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990821"/>
              </p:ext>
            </p:extLst>
          </p:nvPr>
        </p:nvGraphicFramePr>
        <p:xfrm>
          <a:off x="0" y="1046376"/>
          <a:ext cx="6096000" cy="458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olo 2">
            <a:extLst>
              <a:ext uri="{FF2B5EF4-FFF2-40B4-BE49-F238E27FC236}">
                <a16:creationId xmlns:a16="http://schemas.microsoft.com/office/drawing/2014/main" id="{6148093D-D07D-C1B8-C22E-901FB7717CFA}"/>
              </a:ext>
            </a:extLst>
          </p:cNvPr>
          <p:cNvSpPr txBox="1">
            <a:spLocks/>
          </p:cNvSpPr>
          <p:nvPr/>
        </p:nvSpPr>
        <p:spPr>
          <a:xfrm>
            <a:off x="3428198" y="372453"/>
            <a:ext cx="5335604" cy="6739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CASISTICA 2017-2025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C27BF805-0F72-A835-8B03-EDE1780DF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748316"/>
              </p:ext>
            </p:extLst>
          </p:nvPr>
        </p:nvGraphicFramePr>
        <p:xfrm>
          <a:off x="6095999" y="1370540"/>
          <a:ext cx="5753100" cy="4116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olo 2">
            <a:extLst>
              <a:ext uri="{FF2B5EF4-FFF2-40B4-BE49-F238E27FC236}">
                <a16:creationId xmlns:a16="http://schemas.microsoft.com/office/drawing/2014/main" id="{6D42283C-EAD4-60EE-BD71-3410F0DDEA21}"/>
              </a:ext>
            </a:extLst>
          </p:cNvPr>
          <p:cNvSpPr txBox="1">
            <a:spLocks/>
          </p:cNvSpPr>
          <p:nvPr/>
        </p:nvSpPr>
        <p:spPr>
          <a:xfrm>
            <a:off x="2652712" y="258153"/>
            <a:ext cx="6886575" cy="67392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/>
              <a:t>URGENZE BARIATRICHE DAL 2019 AD OGGI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D2A379FC-05FB-4122-56F5-9D7674020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334952"/>
              </p:ext>
            </p:extLst>
          </p:nvPr>
        </p:nvGraphicFramePr>
        <p:xfrm>
          <a:off x="174625" y="1370540"/>
          <a:ext cx="5445125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525">
                  <a:extLst>
                    <a:ext uri="{9D8B030D-6E8A-4147-A177-3AD203B41FA5}">
                      <a16:colId xmlns:a16="http://schemas.microsoft.com/office/drawing/2014/main" val="382331859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3278319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t-IT" dirty="0"/>
                        <a:t>CARATTERISTICHE PO SAN GIOVANNI DI DIO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996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RADIOLOGIA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MUNITA DI TAC H24</a:t>
                      </a:r>
                    </a:p>
                    <a:p>
                      <a:r>
                        <a:rPr lang="it-IT" dirty="0"/>
                        <a:t>RADIOLOGIA INTERVENTISTICA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7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RIANIMAZIONE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 POSTI LETTO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3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ENDOSCOPIA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OPERATIVA E DIAGNOSTICA</a:t>
                      </a:r>
                    </a:p>
                    <a:p>
                      <a:r>
                        <a:rPr lang="it-IT" dirty="0"/>
                        <a:t>H6 6 GIORNI SU 7 (RESTANTE PRESSO ALTRO PRESIDIO DELLA ASL)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88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POSTI LETTO TOTALI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171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CHIRURGHI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 di cui 1 con expertise bariatrico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62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66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 mondo sarebbe senza Sheldon Cooper? - E il personaggio MIGLIORE di  sempre. 🤣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4" y="557212"/>
            <a:ext cx="4549775" cy="51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848350" y="22812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“Quando hai escluso l’impossibile ciò che resta, per quanto improbabile, è la verità.” (Sherlock Holmes)</a:t>
            </a:r>
          </a:p>
        </p:txBody>
      </p:sp>
      <p:sp>
        <p:nvSpPr>
          <p:cNvPr id="5" name="Rettangolo 4"/>
          <p:cNvSpPr/>
          <p:nvPr/>
        </p:nvSpPr>
        <p:spPr>
          <a:xfrm>
            <a:off x="5848350" y="40445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“Se è accaduto…allora poteva succedere.” </a:t>
            </a:r>
          </a:p>
        </p:txBody>
      </p:sp>
    </p:spTree>
    <p:extLst>
      <p:ext uri="{BB962C8B-B14F-4D97-AF65-F5344CB8AC3E}">
        <p14:creationId xmlns:p14="http://schemas.microsoft.com/office/powerpoint/2010/main" val="38719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8990795F-7586-722D-39A6-F23B9CAC70A9}"/>
              </a:ext>
            </a:extLst>
          </p:cNvPr>
          <p:cNvSpPr txBox="1">
            <a:spLocks/>
          </p:cNvSpPr>
          <p:nvPr/>
        </p:nvSpPr>
        <p:spPr>
          <a:xfrm>
            <a:off x="3428198" y="372453"/>
            <a:ext cx="5335604" cy="67392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REVISIONE LETTERATURA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2A8F26-E73A-93B4-AD70-0A6009F807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46" t="16805" r="23047" b="47639"/>
          <a:stretch/>
        </p:blipFill>
        <p:spPr>
          <a:xfrm>
            <a:off x="0" y="1046375"/>
            <a:ext cx="6096000" cy="22617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31B4526-AAC7-126B-94B7-E9AACE9F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59" t="33888" r="23515" b="35576"/>
          <a:stretch/>
        </p:blipFill>
        <p:spPr>
          <a:xfrm>
            <a:off x="189698" y="3429000"/>
            <a:ext cx="5906302" cy="19096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802E879-AE0A-4AFC-94E5-4F906ABBE0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203" t="25085" r="24374" b="40556"/>
          <a:stretch/>
        </p:blipFill>
        <p:spPr>
          <a:xfrm>
            <a:off x="6057576" y="1046374"/>
            <a:ext cx="6134424" cy="226170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D565DC3-7E75-E0DB-554A-1A978B4307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907" t="34304" r="24528" b="35325"/>
          <a:stretch/>
        </p:blipFill>
        <p:spPr>
          <a:xfrm>
            <a:off x="6171637" y="3429000"/>
            <a:ext cx="5906302" cy="19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EF453CB5-E4A5-4083-6429-F888F98ABAB8}"/>
              </a:ext>
            </a:extLst>
          </p:cNvPr>
          <p:cNvSpPr txBox="1">
            <a:spLocks/>
          </p:cNvSpPr>
          <p:nvPr/>
        </p:nvSpPr>
        <p:spPr>
          <a:xfrm>
            <a:off x="3428198" y="372453"/>
            <a:ext cx="5335604" cy="5514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/>
              <a:t>FISTOLA GASTRO-COLICA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F26EEA5-C1FE-2A5F-730F-03BD41A80EDA}"/>
              </a:ext>
            </a:extLst>
          </p:cNvPr>
          <p:cNvSpPr txBox="1">
            <a:spLocks/>
          </p:cNvSpPr>
          <p:nvPr/>
        </p:nvSpPr>
        <p:spPr>
          <a:xfrm>
            <a:off x="3428198" y="2400300"/>
            <a:ext cx="5335604" cy="55147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00B050"/>
                </a:solidFill>
              </a:rPr>
              <a:t>ETIOPATOGENESI E FATTORI DI RISCHIO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35995101-8C01-C127-912B-5A879B6726BD}"/>
              </a:ext>
            </a:extLst>
          </p:cNvPr>
          <p:cNvSpPr txBox="1">
            <a:spLocks/>
          </p:cNvSpPr>
          <p:nvPr/>
        </p:nvSpPr>
        <p:spPr>
          <a:xfrm>
            <a:off x="3428198" y="923925"/>
            <a:ext cx="5335604" cy="5514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00B050"/>
                </a:solidFill>
              </a:rPr>
              <a:t>RISULTATI DELLA LETTERATURA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E60974-D90F-C8E0-6EDE-E3B36B0732A1}"/>
              </a:ext>
            </a:extLst>
          </p:cNvPr>
          <p:cNvSpPr txBox="1"/>
          <p:nvPr/>
        </p:nvSpPr>
        <p:spPr>
          <a:xfrm>
            <a:off x="381000" y="1353073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RCT – 0 METANALISI – 1 STUDIO RETROSPETTIVO</a:t>
            </a:r>
          </a:p>
          <a:p>
            <a:pPr algn="ctr"/>
            <a:endParaRPr lang="it-IT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CASE REPORT CON REVISIONI DELLA LETTERATURA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BFAEEC-49E3-5EE9-6876-4585920F1F08}"/>
              </a:ext>
            </a:extLst>
          </p:cNvPr>
          <p:cNvSpPr txBox="1"/>
          <p:nvPr/>
        </p:nvSpPr>
        <p:spPr>
          <a:xfrm>
            <a:off x="381000" y="2951772"/>
            <a:ext cx="485775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TIPOLOGIA DI INTERVENTO CHIRURGICO: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SLEEVE GASTECTOMY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ROUX EN Y GASTRIC BYPASS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OAGB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336895-36FC-54C7-FCB7-913B00A05B2F}"/>
              </a:ext>
            </a:extLst>
          </p:cNvPr>
          <p:cNvSpPr txBox="1"/>
          <p:nvPr/>
        </p:nvSpPr>
        <p:spPr>
          <a:xfrm>
            <a:off x="6953252" y="2951772"/>
            <a:ext cx="485775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MECCANISMO PATOGENETICO: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STAPLE LINE LEAK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EROSIONE DEL BENDAGGIO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 MARGINALE CRONICA/LEAK SUBCLINICO</a:t>
            </a: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665368F9-197D-8E1D-9EBE-518C0BC422D5}"/>
              </a:ext>
            </a:extLst>
          </p:cNvPr>
          <p:cNvSpPr txBox="1">
            <a:spLocks/>
          </p:cNvSpPr>
          <p:nvPr/>
        </p:nvSpPr>
        <p:spPr>
          <a:xfrm>
            <a:off x="3428198" y="4686300"/>
            <a:ext cx="5335604" cy="35661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00B050"/>
                </a:solidFill>
              </a:rPr>
              <a:t>TEMPISTICHE DALL’INTERVENTO CHIRURGICO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55BAE1-53C6-9DAE-AED3-84C895EC750B}"/>
              </a:ext>
            </a:extLst>
          </p:cNvPr>
          <p:cNvSpPr txBox="1"/>
          <p:nvPr/>
        </p:nvSpPr>
        <p:spPr>
          <a:xfrm>
            <a:off x="3857625" y="5042913"/>
            <a:ext cx="485775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chiara presentazione clinica è variabile da mesi ad anni dall’intervento di chirurgia bariatrica</a:t>
            </a:r>
          </a:p>
        </p:txBody>
      </p:sp>
    </p:spTree>
    <p:extLst>
      <p:ext uri="{BB962C8B-B14F-4D97-AF65-F5344CB8AC3E}">
        <p14:creationId xmlns:p14="http://schemas.microsoft.com/office/powerpoint/2010/main" val="234003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83721"/>
            <a:ext cx="11011899" cy="513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49956378-DF0E-FEB7-7584-A60357C03D1D}"/>
              </a:ext>
            </a:extLst>
          </p:cNvPr>
          <p:cNvSpPr txBox="1">
            <a:spLocks/>
          </p:cNvSpPr>
          <p:nvPr/>
        </p:nvSpPr>
        <p:spPr>
          <a:xfrm>
            <a:off x="3428198" y="372453"/>
            <a:ext cx="5335604" cy="5514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/>
              <a:t>FISTOLA GASTRO-COLICA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C6B6FDF-2999-3244-DF0C-D5114DCA33D2}"/>
              </a:ext>
            </a:extLst>
          </p:cNvPr>
          <p:cNvSpPr txBox="1">
            <a:spLocks/>
          </p:cNvSpPr>
          <p:nvPr/>
        </p:nvSpPr>
        <p:spPr>
          <a:xfrm>
            <a:off x="3428198" y="923925"/>
            <a:ext cx="5335604" cy="55147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00B050"/>
                </a:solidFill>
              </a:rPr>
              <a:t>PRESENTAZIONE CLINICA e DIAGNOSTICA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35570A-FB68-3B08-A0B8-4C7CCD9F57DB}"/>
              </a:ext>
            </a:extLst>
          </p:cNvPr>
          <p:cNvSpPr txBox="1"/>
          <p:nvPr/>
        </p:nvSpPr>
        <p:spPr>
          <a:xfrm>
            <a:off x="3186112" y="1483944"/>
            <a:ext cx="581977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Comune indipendentemente dalla procedura chirurgica eseguita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BEA5DF-9D50-BEE3-16FC-B4857DE9A9A6}"/>
              </a:ext>
            </a:extLst>
          </p:cNvPr>
          <p:cNvSpPr txBox="1"/>
          <p:nvPr/>
        </p:nvSpPr>
        <p:spPr>
          <a:xfrm>
            <a:off x="1785135" y="2105561"/>
            <a:ext cx="328612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Imponente calo ponderale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Diarrea incoercibile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Feci malformate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Episodi febbrili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Malnutrizione calorico proteica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6D1C0D-A034-BC91-3CC7-385760077735}"/>
              </a:ext>
            </a:extLst>
          </p:cNvPr>
          <p:cNvSpPr txBox="1"/>
          <p:nvPr/>
        </p:nvSpPr>
        <p:spPr>
          <a:xfrm>
            <a:off x="1785135" y="3972461"/>
            <a:ext cx="328612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Esami ematochimici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 digerente per os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addome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EGDS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Colonscopia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6293267-1979-417E-DF1B-2177AFAB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484" t="25139" r="6015" b="10695"/>
          <a:stretch/>
        </p:blipFill>
        <p:spPr>
          <a:xfrm>
            <a:off x="8365010" y="2192264"/>
            <a:ext cx="2693061" cy="29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749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323</TotalTime>
  <Words>469</Words>
  <Application>Microsoft Macintosh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RetrospectVTI</vt:lpstr>
      <vt:lpstr>Fistola pancreatica e gastrocolica dopo chirurgia bariatrica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Giovanni Merola</cp:lastModifiedBy>
  <cp:revision>22</cp:revision>
  <dcterms:created xsi:type="dcterms:W3CDTF">2022-02-27T17:36:31Z</dcterms:created>
  <dcterms:modified xsi:type="dcterms:W3CDTF">2025-04-19T18:51:03Z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